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8" r:id="rId2"/>
    <p:sldId id="405" r:id="rId3"/>
    <p:sldId id="555" r:id="rId4"/>
    <p:sldId id="498" r:id="rId5"/>
    <p:sldId id="513" r:id="rId6"/>
    <p:sldId id="514" r:id="rId7"/>
    <p:sldId id="517" r:id="rId8"/>
    <p:sldId id="518" r:id="rId9"/>
    <p:sldId id="551" r:id="rId10"/>
    <p:sldId id="553" r:id="rId11"/>
    <p:sldId id="552" r:id="rId12"/>
    <p:sldId id="521" r:id="rId13"/>
    <p:sldId id="522" r:id="rId14"/>
    <p:sldId id="523" r:id="rId15"/>
    <p:sldId id="524" r:id="rId16"/>
    <p:sldId id="525" r:id="rId17"/>
    <p:sldId id="526" r:id="rId18"/>
    <p:sldId id="499" r:id="rId19"/>
    <p:sldId id="500" r:id="rId20"/>
    <p:sldId id="504" r:id="rId21"/>
    <p:sldId id="502" r:id="rId22"/>
    <p:sldId id="503" r:id="rId23"/>
    <p:sldId id="506" r:id="rId24"/>
    <p:sldId id="507" r:id="rId25"/>
    <p:sldId id="508" r:id="rId26"/>
    <p:sldId id="530" r:id="rId27"/>
    <p:sldId id="531" r:id="rId28"/>
    <p:sldId id="533" r:id="rId29"/>
    <p:sldId id="541" r:id="rId30"/>
    <p:sldId id="542" r:id="rId31"/>
    <p:sldId id="534" r:id="rId32"/>
    <p:sldId id="535" r:id="rId33"/>
    <p:sldId id="536" r:id="rId34"/>
    <p:sldId id="537" r:id="rId35"/>
    <p:sldId id="545" r:id="rId36"/>
    <p:sldId id="546" r:id="rId37"/>
    <p:sldId id="547" r:id="rId38"/>
    <p:sldId id="548" r:id="rId39"/>
    <p:sldId id="549" r:id="rId40"/>
    <p:sldId id="550" r:id="rId41"/>
    <p:sldId id="493" r:id="rId42"/>
    <p:sldId id="486" r:id="rId43"/>
    <p:sldId id="495" r:id="rId44"/>
    <p:sldId id="496" r:id="rId45"/>
    <p:sldId id="437" r:id="rId46"/>
    <p:sldId id="544" r:id="rId47"/>
  </p:sldIdLst>
  <p:sldSz cx="118872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17"/>
    <p:restoredTop sz="94612"/>
  </p:normalViewPr>
  <p:slideViewPr>
    <p:cSldViewPr snapToGrid="0" snapToObjects="1">
      <p:cViewPr varScale="1">
        <p:scale>
          <a:sx n="100" d="100"/>
          <a:sy n="100" d="100"/>
        </p:scale>
        <p:origin x="160" y="224"/>
      </p:cViewPr>
      <p:guideLst>
        <p:guide orient="horz" pos="2160"/>
        <p:guide pos="37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033F-E2D7-7C4F-9592-6F70539C4371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08E4E-48CB-2A45-8E07-9C1B8DAF3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4EF8A-1066-FF49-8513-01DC11E67B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F6B4E-7A42-4243-AD58-CBBDE32B48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9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08E4E-48CB-2A45-8E07-9C1B8DAF3E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8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08E4E-48CB-2A45-8E07-9C1B8DAF3E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4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130436"/>
            <a:ext cx="1010412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886200"/>
            <a:ext cx="83210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9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3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274649"/>
            <a:ext cx="267462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74649"/>
            <a:ext cx="782574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2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5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406911"/>
            <a:ext cx="101041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2906713"/>
            <a:ext cx="101041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1600206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60" y="1600206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6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52522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52522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4" y="1535113"/>
            <a:ext cx="52543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4" y="2174875"/>
            <a:ext cx="52543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6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9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7" y="273050"/>
            <a:ext cx="39108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73061"/>
            <a:ext cx="66452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7" y="1435103"/>
            <a:ext cx="39108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9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4" y="4800600"/>
            <a:ext cx="71323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4" y="612775"/>
            <a:ext cx="71323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4" y="5367338"/>
            <a:ext cx="71323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5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00206"/>
            <a:ext cx="106984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360" y="6356361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85CC8-19C9-D940-B6C3-09E65C455B73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1460" y="6356361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160" y="6356361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4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oneslabemory.github.io/March182019-metabolomics-analysis-workshop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ppal2/xmsPANDA/tree/master/examples_and_manua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uppal.shinyapps.io/xmspanda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eslabemory/March182019-metabolomics-analysis-workshop/tree/master/example%20data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249" y="1958975"/>
            <a:ext cx="10643968" cy="147002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M</a:t>
            </a:r>
            <a:r>
              <a:rPr lang="en-US" sz="4000" dirty="0"/>
              <a:t>etabolomics </a:t>
            </a:r>
            <a:r>
              <a:rPr lang="en-US" altLang="zh-CN" sz="4000" dirty="0"/>
              <a:t>D</a:t>
            </a:r>
            <a:r>
              <a:rPr lang="en-US" sz="4000" dirty="0"/>
              <a:t>ata </a:t>
            </a:r>
            <a:r>
              <a:rPr lang="en-US" altLang="zh-CN" sz="4000" dirty="0"/>
              <a:t>A</a:t>
            </a:r>
            <a:r>
              <a:rPr lang="en-US" sz="4000" dirty="0"/>
              <a:t>nalysis</a:t>
            </a:r>
            <a:r>
              <a:rPr lang="zh-CN" altLang="en-US" sz="4000" dirty="0"/>
              <a:t> </a:t>
            </a:r>
            <a:r>
              <a:rPr lang="en-US" altLang="zh-CN" sz="4000" dirty="0"/>
              <a:t>Workshop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3484" y="3749675"/>
            <a:ext cx="8880231" cy="17526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March 18, 2019</a:t>
            </a:r>
          </a:p>
          <a:p>
            <a:r>
              <a:rPr lang="en-US" dirty="0" err="1"/>
              <a:t>Chunyu</a:t>
            </a:r>
            <a:r>
              <a:rPr lang="en-US" dirty="0"/>
              <a:t> Ma, MS </a:t>
            </a:r>
          </a:p>
          <a:p>
            <a:r>
              <a:rPr lang="en-US" dirty="0"/>
              <a:t>Bioinformatics Analyst</a:t>
            </a:r>
          </a:p>
          <a:p>
            <a:r>
              <a:rPr lang="en-US" dirty="0"/>
              <a:t>Computational Metabolomics &amp; Integrative Omics, Clinical Biomarkers Laboratory</a:t>
            </a:r>
          </a:p>
          <a:p>
            <a:r>
              <a:rPr lang="en-US" dirty="0"/>
              <a:t>Emory University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7" r="7925" b="11176"/>
          <a:stretch>
            <a:fillRect/>
          </a:stretch>
        </p:blipFill>
        <p:spPr bwMode="auto">
          <a:xfrm>
            <a:off x="8886041" y="0"/>
            <a:ext cx="300115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888567" y="3880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1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267CA6-974D-684B-81DA-0B22CA2A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1" y="383059"/>
            <a:ext cx="11406338" cy="62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7FDFC1-7866-354C-86DE-1C8335E1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9" y="335306"/>
            <a:ext cx="11176646" cy="65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3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 descr="Screen Shot 2018-09-12 at 8.14.09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821" y="758631"/>
            <a:ext cx="10819019" cy="55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0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 descr="Screen Shot 2018-09-12 at 8.34.37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821" y="391997"/>
            <a:ext cx="10819019" cy="57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0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 descr="Screen Shot 2018-09-12 at 8.36.02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874" y="501757"/>
            <a:ext cx="11453562" cy="53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 descr="Screen Shot 2018-09-12 at 8.15.25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477" y="689916"/>
            <a:ext cx="11523064" cy="50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4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 descr="Screen Shot 2018-09-12 at 8.16.04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70592"/>
            <a:ext cx="5568287" cy="4414113"/>
          </a:xfrm>
          <a:prstGeom prst="rect">
            <a:avLst/>
          </a:prstGeom>
        </p:spPr>
      </p:pic>
      <p:pic>
        <p:nvPicPr>
          <p:cNvPr id="4" name="Picture 3" descr="Screen Shot 2018-09-12 at 8.36.38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7456" y="1189190"/>
            <a:ext cx="4782176" cy="47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4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Screen Shot 2018-09-12 at 8.20.48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15355"/>
            <a:ext cx="11811722" cy="50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0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4611"/>
            <a:ext cx="11887200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xmsPANDA</a:t>
            </a:r>
            <a:r>
              <a:rPr lang="en-US" sz="2400" dirty="0"/>
              <a:t>: pre-processing, biomarker discovery, clustering, and network analysis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19160" y="6356361"/>
            <a:ext cx="2773680" cy="365125"/>
          </a:xfrm>
        </p:spPr>
        <p:txBody>
          <a:bodyPr/>
          <a:lstStyle/>
          <a:p>
            <a:fld id="{66E71BB0-8C86-504A-BACF-62AC99E314B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45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718" y="0"/>
            <a:ext cx="11916918" cy="857956"/>
          </a:xfrm>
        </p:spPr>
        <p:txBody>
          <a:bodyPr>
            <a:normAutofit/>
          </a:bodyPr>
          <a:lstStyle/>
          <a:p>
            <a:r>
              <a:rPr lang="en-US" sz="3600" dirty="0" err="1"/>
              <a:t>xmsPANDA</a:t>
            </a:r>
            <a:r>
              <a:rPr lang="en-US" sz="3600" dirty="0"/>
              <a:t> basic workflow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49175" y="1153562"/>
            <a:ext cx="5384635" cy="5500216"/>
            <a:chOff x="3146838" y="1360304"/>
            <a:chExt cx="3135041" cy="5085012"/>
          </a:xfrm>
        </p:grpSpPr>
        <p:sp>
          <p:nvSpPr>
            <p:cNvPr id="6" name="Rectangle 5"/>
            <p:cNvSpPr/>
            <p:nvPr/>
          </p:nvSpPr>
          <p:spPr>
            <a:xfrm>
              <a:off x="3196876" y="1360304"/>
              <a:ext cx="3018256" cy="1261339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a)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Data pre-processing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1)</a:t>
              </a:r>
            </a:p>
            <a:p>
              <a:pPr>
                <a:defRPr/>
              </a:pP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Replicate summarization 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Data filtering: missing values, relative standard deviation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Data Transformation (log, z-score)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Normalization  (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Quantile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146838" y="3024617"/>
              <a:ext cx="3129274" cy="1785048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b)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Data mining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2)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Univariate: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Limma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 t-test, paired t-test,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wilcox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, mixed effects model, ANOVA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Multivariate and predictive analysis for regression and classification: 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Support vector machine, MARS, Random forest, PLS,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sPLS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Unsupervised: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PCA, two-way Hierarchical clustering analysis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52605" y="5169120"/>
              <a:ext cx="3129274" cy="1276196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c)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Metabolome-wide association (correlation) analysis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3)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Global: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Pairwise correlation and network of all metabolites</a:t>
              </a:r>
            </a:p>
            <a:p>
              <a:pPr marL="228600" indent="-228600">
                <a:buFont typeface="Arial"/>
                <a:buChar char="•"/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Targeted: </a:t>
              </a:r>
              <a:r>
                <a:rPr lang="en-US" sz="1200" dirty="0">
                  <a:solidFill>
                    <a:schemeClr val="tx1"/>
                  </a:solidFill>
                  <a:latin typeface="Arial"/>
                  <a:cs typeface="Arial"/>
                </a:rPr>
                <a:t>Pairwise correlation and network of targeted metabolites</a:t>
              </a: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19</a:t>
            </a:fld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817661" y="2573372"/>
            <a:ext cx="237744" cy="1981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809930" y="4953000"/>
            <a:ext cx="237744" cy="1981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8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/>
            <a:r>
              <a:rPr lang="en-US" dirty="0" err="1"/>
              <a:t>MetaboAnalyst</a:t>
            </a:r>
            <a:endParaRPr lang="en-US" dirty="0"/>
          </a:p>
          <a:p>
            <a:pPr marL="457200" lvl="1" indent="-457200"/>
            <a:r>
              <a:rPr lang="en-US" dirty="0" err="1"/>
              <a:t>xmsPANDA</a:t>
            </a:r>
            <a:endParaRPr lang="en-US" dirty="0"/>
          </a:p>
          <a:p>
            <a:pPr marL="457200" lvl="1" indent="-457200"/>
            <a:r>
              <a:rPr lang="en-US" dirty="0" err="1"/>
              <a:t>MetabNet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56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18872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xmsPANDA: </a:t>
            </a:r>
            <a:r>
              <a:rPr lang="en-US" sz="3600" dirty="0"/>
              <a:t>Sample input files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99473"/>
              </p:ext>
            </p:extLst>
          </p:nvPr>
        </p:nvGraphicFramePr>
        <p:xfrm>
          <a:off x="1918086" y="4781496"/>
          <a:ext cx="323596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8" name="Worksheet" r:id="rId3" imgW="2489200" imgH="965200" progId="Excel.Sheet.12">
                  <p:embed/>
                </p:oleObj>
              </mc:Choice>
              <mc:Fallback>
                <p:oleObj name="Worksheet" r:id="rId3" imgW="24892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8086" y="4781496"/>
                        <a:ext cx="323596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472165"/>
              </p:ext>
            </p:extLst>
          </p:nvPr>
        </p:nvGraphicFramePr>
        <p:xfrm>
          <a:off x="1809677" y="1905000"/>
          <a:ext cx="645541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9" name="Worksheet" r:id="rId5" imgW="4965700" imgH="1917700" progId="Excel.Sheet.12">
                  <p:embed/>
                </p:oleObj>
              </mc:Choice>
              <mc:Fallback>
                <p:oleObj name="Worksheet" r:id="rId5" imgW="49657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09677" y="1905000"/>
                        <a:ext cx="645541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53685" y="1371600"/>
            <a:ext cx="187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a. Feature table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9301" y="4290609"/>
            <a:ext cx="218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b. Class labels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20</a:t>
            </a:fld>
            <a:endParaRPr lang="en-US"/>
          </a:p>
        </p:txBody>
      </p:sp>
      <p:cxnSp>
        <p:nvCxnSpPr>
          <p:cNvPr id="9" name="Straight Arrow Connector 8"/>
          <p:cNvCxnSpPr>
            <a:stCxn id="20" idx="3"/>
            <a:endCxn id="15" idx="1"/>
          </p:cNvCxnSpPr>
          <p:nvPr/>
        </p:nvCxnSpPr>
        <p:spPr>
          <a:xfrm>
            <a:off x="7693563" y="1510100"/>
            <a:ext cx="2130068" cy="20917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9823631" y="3094818"/>
            <a:ext cx="1188720" cy="10140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order must be identical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60953" y="1371611"/>
            <a:ext cx="183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IDs</a:t>
            </a:r>
          </a:p>
        </p:txBody>
      </p:sp>
      <p:cxnSp>
        <p:nvCxnSpPr>
          <p:cNvPr id="31" name="Elbow Connector 30"/>
          <p:cNvCxnSpPr>
            <a:endCxn id="15" idx="2"/>
          </p:cNvCxnSpPr>
          <p:nvPr/>
        </p:nvCxnSpPr>
        <p:spPr>
          <a:xfrm flipV="1">
            <a:off x="2080267" y="4108826"/>
            <a:ext cx="8337731" cy="1910974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5" idx="1"/>
          </p:cNvCxnSpPr>
          <p:nvPr/>
        </p:nvCxnSpPr>
        <p:spPr>
          <a:xfrm rot="16200000" flipV="1">
            <a:off x="1621322" y="5560866"/>
            <a:ext cx="755704" cy="162174"/>
          </a:xfrm>
          <a:prstGeom prst="bentConnector4">
            <a:avLst>
              <a:gd name="adj1" fmla="val 424"/>
              <a:gd name="adj2" fmla="val 283248"/>
            </a:avLst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46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functions in </a:t>
            </a:r>
            <a:r>
              <a:rPr lang="en-US" sz="3600" dirty="0" err="1"/>
              <a:t>xmsPANDA</a:t>
            </a:r>
            <a:r>
              <a:rPr lang="en-US" sz="3600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Wrapper function: </a:t>
            </a:r>
          </a:p>
          <a:p>
            <a:r>
              <a:rPr lang="en-US" sz="2600" dirty="0" err="1"/>
              <a:t>diffexp</a:t>
            </a:r>
            <a:r>
              <a:rPr lang="en-US" sz="2600" dirty="0"/>
              <a:t> function for complete analysis workflow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 functions:</a:t>
            </a:r>
          </a:p>
          <a:p>
            <a:r>
              <a:rPr lang="en-US" sz="2600" dirty="0" err="1"/>
              <a:t>data_preprocess</a:t>
            </a:r>
            <a:r>
              <a:rPr lang="en-US" sz="2600" dirty="0"/>
              <a:t> function for data preprocessing</a:t>
            </a:r>
          </a:p>
          <a:p>
            <a:pPr lvl="1"/>
            <a:r>
              <a:rPr lang="en-US" sz="2300" dirty="0"/>
              <a:t>replicate summarization, filtering, transformation, normalization, imputation</a:t>
            </a:r>
          </a:p>
          <a:p>
            <a:r>
              <a:rPr lang="en-US" sz="2600" dirty="0" err="1"/>
              <a:t>get_boxplots</a:t>
            </a:r>
            <a:r>
              <a:rPr lang="en-US" sz="2600" dirty="0"/>
              <a:t> function for generating boxplots</a:t>
            </a:r>
          </a:p>
          <a:p>
            <a:r>
              <a:rPr lang="en-US" sz="2600" dirty="0" err="1"/>
              <a:t>get_hca</a:t>
            </a:r>
            <a:r>
              <a:rPr lang="en-US" sz="2600" dirty="0"/>
              <a:t> function for one-way or two-way hierarchical clustering analysis</a:t>
            </a:r>
          </a:p>
          <a:p>
            <a:r>
              <a:rPr lang="en-US" sz="2600" dirty="0" err="1"/>
              <a:t>get_pcascoredistplots</a:t>
            </a:r>
            <a:r>
              <a:rPr lang="en-US" sz="2600" dirty="0"/>
              <a:t> function for principal component analysis</a:t>
            </a:r>
          </a:p>
          <a:p>
            <a:r>
              <a:rPr lang="en-US" sz="2600" dirty="0" err="1"/>
              <a:t>get_roc</a:t>
            </a:r>
            <a:r>
              <a:rPr lang="en-US" sz="2600" dirty="0"/>
              <a:t> function for generating ROC curves</a:t>
            </a:r>
          </a:p>
          <a:p>
            <a:r>
              <a:rPr lang="en-US" sz="2600" dirty="0" err="1"/>
              <a:t>metabnet</a:t>
            </a:r>
            <a:r>
              <a:rPr lang="en-US" sz="2600" dirty="0"/>
              <a:t> function for Pearson or Spearman correlation based network analysis (</a:t>
            </a:r>
            <a:r>
              <a:rPr lang="en-US" sz="2600" dirty="0" err="1"/>
              <a:t>MetabNet</a:t>
            </a:r>
            <a:r>
              <a:rPr lang="en-US" sz="2600" dirty="0"/>
              <a:t>, </a:t>
            </a:r>
            <a:r>
              <a:rPr lang="en-US" sz="2600" dirty="0" err="1"/>
              <a:t>Uppal</a:t>
            </a:r>
            <a:r>
              <a:rPr lang="en-US" sz="2600" dirty="0"/>
              <a:t> 2015)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49C0F-757E-4548-9F70-1D7AE303F82C}"/>
              </a:ext>
            </a:extLst>
          </p:cNvPr>
          <p:cNvSpPr txBox="1"/>
          <p:nvPr/>
        </p:nvSpPr>
        <p:spPr>
          <a:xfrm>
            <a:off x="2054094" y="6398696"/>
            <a:ext cx="983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instruction: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joneslabemory.github.io</a:t>
            </a:r>
            <a:r>
              <a:rPr lang="en-US" dirty="0">
                <a:hlinkClick r:id="rId2"/>
              </a:rPr>
              <a:t>/March182019-metabolomics-analysis-workshop/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3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Examples and 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https://github.com/kuppal2/xmsPANDA/tree/master/examples_and_manual</a:t>
            </a:r>
            <a:endParaRPr lang="en-US" dirty="0"/>
          </a:p>
          <a:p>
            <a:r>
              <a:rPr lang="en-US" dirty="0"/>
              <a:t>User manual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/kuppal2/</a:t>
            </a:r>
            <a:r>
              <a:rPr lang="en-US" dirty="0" err="1"/>
              <a:t>xmsPANDA</a:t>
            </a:r>
            <a:r>
              <a:rPr lang="en-US" dirty="0"/>
              <a:t>/blob/master/</a:t>
            </a:r>
            <a:r>
              <a:rPr lang="en-US" dirty="0" err="1"/>
              <a:t>examples_and_manual</a:t>
            </a:r>
            <a:r>
              <a:rPr lang="en-US" dirty="0"/>
              <a:t>/</a:t>
            </a:r>
            <a:r>
              <a:rPr lang="en-US" dirty="0" err="1"/>
              <a:t>xmsPANDA-manual.pdf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Note: To download individual files from the </a:t>
            </a:r>
            <a:r>
              <a:rPr lang="en-US" sz="2400" dirty="0" err="1"/>
              <a:t>GitHub</a:t>
            </a:r>
            <a:r>
              <a:rPr lang="en-US" sz="2400" dirty="0"/>
              <a:t> page:</a:t>
            </a:r>
          </a:p>
          <a:p>
            <a:pPr lvl="1"/>
            <a:r>
              <a:rPr lang="en-US" sz="2400" dirty="0"/>
              <a:t>Click on the file name</a:t>
            </a:r>
          </a:p>
          <a:p>
            <a:pPr lvl="1"/>
            <a:r>
              <a:rPr lang="en-US" sz="2400" dirty="0"/>
              <a:t>Click on “Download” button if available</a:t>
            </a:r>
          </a:p>
          <a:p>
            <a:pPr lvl="1"/>
            <a:r>
              <a:rPr lang="en-US" sz="2400" dirty="0"/>
              <a:t>Otherwise, right click on “Raw” and then “Save link as” to download the file </a:t>
            </a:r>
          </a:p>
        </p:txBody>
      </p:sp>
    </p:spTree>
    <p:extLst>
      <p:ext uri="{BB962C8B-B14F-4D97-AF65-F5344CB8AC3E}">
        <p14:creationId xmlns:p14="http://schemas.microsoft.com/office/powerpoint/2010/main" val="4222429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" y="76200"/>
            <a:ext cx="11887200" cy="762000"/>
          </a:xfrm>
        </p:spPr>
        <p:txBody>
          <a:bodyPr>
            <a:noAutofit/>
          </a:bodyPr>
          <a:lstStyle/>
          <a:p>
            <a:r>
              <a:rPr lang="en-US" sz="2000" b="1" dirty="0"/>
              <a:t>xmsPANDA </a:t>
            </a:r>
            <a:r>
              <a:rPr lang="en-US" sz="2000" dirty="0"/>
              <a:t>Manhattan plots: Y-axis corresponds to the –log10 (p-value); FDR cut-off is represented by the horizontal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75539" y="1140138"/>
            <a:ext cx="253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a) Type 1: -</a:t>
            </a:r>
            <a:r>
              <a:rPr lang="en-US" dirty="0" err="1">
                <a:latin typeface="Arial" panose="020B0604020202020204" pitchFamily="34" charset="0"/>
              </a:rPr>
              <a:t>logP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</a:rPr>
              <a:t>vs</a:t>
            </a:r>
            <a:r>
              <a:rPr lang="en-US" dirty="0">
                <a:latin typeface="Arial" panose="020B0604020202020204" pitchFamily="34" charset="0"/>
              </a:rPr>
              <a:t> m/z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7627" y="1140138"/>
            <a:ext cx="260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b) Type 2: -</a:t>
            </a:r>
            <a:r>
              <a:rPr lang="en-US" dirty="0" err="1">
                <a:latin typeface="Arial" panose="020B0604020202020204" pitchFamily="34" charset="0"/>
              </a:rPr>
              <a:t>logP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</a:rPr>
              <a:t>vs</a:t>
            </a:r>
            <a:r>
              <a:rPr lang="en-US" dirty="0">
                <a:latin typeface="Arial" panose="020B0604020202020204" pitchFamily="34" charset="0"/>
              </a:rPr>
              <a:t>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19160" y="5753266"/>
            <a:ext cx="2773680" cy="365125"/>
          </a:xfrm>
        </p:spPr>
        <p:txBody>
          <a:bodyPr/>
          <a:lstStyle/>
          <a:p>
            <a:fld id="{66E71BB0-8C86-504A-BACF-62AC99E314BB}" type="slidenum">
              <a:rPr lang="en-US" smtClean="0"/>
              <a:t>23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476500" y="5974606"/>
            <a:ext cx="1134749" cy="22463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m/z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22920" y="6009632"/>
            <a:ext cx="1783080" cy="22463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Retention time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04"/>
          <a:stretch/>
        </p:blipFill>
        <p:spPr>
          <a:xfrm>
            <a:off x="84711" y="1778000"/>
            <a:ext cx="5815190" cy="408005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958" y="1778000"/>
            <a:ext cx="5740565" cy="40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9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15" y="664362"/>
            <a:ext cx="4971344" cy="3597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9391" y="877408"/>
            <a:ext cx="432473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0573" y="18031"/>
            <a:ext cx="3238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Principal Component Analysis </a:t>
            </a:r>
          </a:p>
          <a:p>
            <a:pPr algn="ctr"/>
            <a:r>
              <a:rPr lang="en-US" dirty="0">
                <a:latin typeface="Arial" panose="020B0604020202020204" pitchFamily="34" charset="0"/>
              </a:rPr>
              <a:t>(PCA)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9398" y="7348"/>
            <a:ext cx="515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Hierarchical clustering Analysis </a:t>
            </a:r>
          </a:p>
          <a:p>
            <a:pPr algn="ctr"/>
            <a:r>
              <a:rPr lang="en-US" dirty="0">
                <a:latin typeface="Arial" panose="020B0604020202020204" pitchFamily="34" charset="0"/>
              </a:rPr>
              <a:t>(HCA)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96133" y="723523"/>
            <a:ext cx="92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Samples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10726674" y="2789348"/>
            <a:ext cx="1082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</a:rPr>
              <a:t>m/z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058" y="2233580"/>
            <a:ext cx="76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063" y="4835155"/>
            <a:ext cx="2574680" cy="19805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56" y="4877477"/>
            <a:ext cx="2519647" cy="19381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67430" y="4227242"/>
            <a:ext cx="990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7604" y="4508145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~ PC1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25796" y="4471153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~ PC2</a:t>
            </a:r>
          </a:p>
        </p:txBody>
      </p:sp>
    </p:spTree>
    <p:extLst>
      <p:ext uri="{BB962C8B-B14F-4D97-AF65-F5344CB8AC3E}">
        <p14:creationId xmlns:p14="http://schemas.microsoft.com/office/powerpoint/2010/main" val="784975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80" y="790224"/>
            <a:ext cx="3430411" cy="2638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719673"/>
            <a:ext cx="3774464" cy="2709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050" y="3795899"/>
            <a:ext cx="3485444" cy="2681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100" y="3695853"/>
            <a:ext cx="3912870" cy="2908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451" y="41226"/>
            <a:ext cx="765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variety of plots are generated at the feature level</a:t>
            </a:r>
          </a:p>
        </p:txBody>
      </p:sp>
    </p:spTree>
    <p:extLst>
      <p:ext uri="{BB962C8B-B14F-4D97-AF65-F5344CB8AC3E}">
        <p14:creationId xmlns:p14="http://schemas.microsoft.com/office/powerpoint/2010/main" val="415252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91540" y="1746613"/>
            <a:ext cx="10104120" cy="1470025"/>
          </a:xfrm>
        </p:spPr>
        <p:txBody>
          <a:bodyPr/>
          <a:lstStyle/>
          <a:p>
            <a:r>
              <a:rPr lang="en-US" dirty="0" err="1"/>
              <a:t>Shinyapp</a:t>
            </a:r>
            <a:r>
              <a:rPr lang="en-US" dirty="0"/>
              <a:t> for </a:t>
            </a:r>
            <a:r>
              <a:rPr lang="en-US" dirty="0" err="1"/>
              <a:t>xmsPANDA</a:t>
            </a:r>
            <a:r>
              <a:rPr lang="en-US" dirty="0"/>
              <a:t> v1.07.5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4" descr="Screen Shot 2019-03-04 at 1.03.37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8515" y="3120302"/>
            <a:ext cx="6315127" cy="35436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3B117-DA2E-B74F-A10E-0675D0B3D6DE}"/>
              </a:ext>
            </a:extLst>
          </p:cNvPr>
          <p:cNvSpPr txBox="1"/>
          <p:nvPr/>
        </p:nvSpPr>
        <p:spPr>
          <a:xfrm>
            <a:off x="1977367" y="2481625"/>
            <a:ext cx="759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kuppal.shinyapps.io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xmspanda</a:t>
            </a:r>
            <a:r>
              <a:rPr lang="en-US" sz="2800" dirty="0">
                <a:hlinkClick r:id="rId3"/>
              </a:rPr>
              <a:t>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229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Upload input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0A213-2446-E24D-84E3-10743846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1200878"/>
            <a:ext cx="10698480" cy="56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3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6325B-DA61-6547-9D88-18AB28FE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0" y="1253576"/>
            <a:ext cx="10601460" cy="56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02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6E9EF-9D90-4641-9CB6-C48A9315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79" y="1295169"/>
            <a:ext cx="10408952" cy="55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4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ADF30-D9C0-A94D-907A-0D7E5F79FAC2}"/>
              </a:ext>
            </a:extLst>
          </p:cNvPr>
          <p:cNvSpPr txBox="1"/>
          <p:nvPr/>
        </p:nvSpPr>
        <p:spPr>
          <a:xfrm>
            <a:off x="661704" y="1532238"/>
            <a:ext cx="1056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example dataset we used today is from a published study from Clinical Biomarker Laboratory to examine H1N1 influenza virus infection-altered metabolic response in mouse lung (Chandler, 2016). The dataset includes data for 4,567 metabolic features across 10 mice (N control=5, N H1N1=5).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183150-24BE-FB44-9AC9-A26C47FDC064}"/>
              </a:ext>
            </a:extLst>
          </p:cNvPr>
          <p:cNvSpPr/>
          <p:nvPr/>
        </p:nvSpPr>
        <p:spPr>
          <a:xfrm>
            <a:off x="383060" y="5673985"/>
            <a:ext cx="11405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Ref: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Chandler, J.D.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et al.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 (2016) Metabolic pathways of lung inflammation revealed by high-resolution metabolomics (HRM) of H1N1 influenza virus infection in mice. 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Am J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Physiol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Regul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Integr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Comp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Physiol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311, R906-R916.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C5E45-D098-7940-9038-ACD17169B10C}"/>
              </a:ext>
            </a:extLst>
          </p:cNvPr>
          <p:cNvSpPr txBox="1"/>
          <p:nvPr/>
        </p:nvSpPr>
        <p:spPr>
          <a:xfrm>
            <a:off x="383060" y="4956430"/>
            <a:ext cx="109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joneslabemory</a:t>
            </a:r>
            <a:r>
              <a:rPr lang="en-US" dirty="0">
                <a:hlinkClick r:id="rId2"/>
              </a:rPr>
              <a:t>/March182019-metabolomics-analysis-workshop/tree/master/example%20data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174B0-562F-E242-9D95-50323F503574}"/>
              </a:ext>
            </a:extLst>
          </p:cNvPr>
          <p:cNvSpPr txBox="1"/>
          <p:nvPr/>
        </p:nvSpPr>
        <p:spPr>
          <a:xfrm>
            <a:off x="383060" y="4608207"/>
            <a:ext cx="185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data:</a:t>
            </a:r>
          </a:p>
        </p:txBody>
      </p:sp>
    </p:spTree>
    <p:extLst>
      <p:ext uri="{BB962C8B-B14F-4D97-AF65-F5344CB8AC3E}">
        <p14:creationId xmlns:p14="http://schemas.microsoft.com/office/powerpoint/2010/main" val="2577114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A19E3-279D-A344-9C7B-DD10AC87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0" y="1386854"/>
            <a:ext cx="10601460" cy="54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 selection options</a:t>
            </a:r>
          </a:p>
        </p:txBody>
      </p:sp>
      <p:pic>
        <p:nvPicPr>
          <p:cNvPr id="7" name="Content Placeholder 6" descr="Screen Shot 2019-03-04 at 1.04.2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2090" y="2320627"/>
            <a:ext cx="4315110" cy="3292779"/>
          </a:xfrm>
        </p:spPr>
      </p:pic>
      <p:pic>
        <p:nvPicPr>
          <p:cNvPr id="9" name="Picture 8" descr="Screen Shot 2019-03-04 at 1.11.14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543079"/>
            <a:ext cx="7369476" cy="44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56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Network analysis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249BE-F53F-D44E-A2C0-B8C61AF9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1417637"/>
            <a:ext cx="10463107" cy="53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37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4DA9C-3EEE-2945-9B8F-3D91DD3B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1358367"/>
            <a:ext cx="10148712" cy="52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6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Click on ”Download results” to save the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B5532-A03F-6F48-B259-8AB8CD76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12" y="1385659"/>
            <a:ext cx="9215343" cy="547234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585A3A-FF8A-4742-8B14-216606C692C7}"/>
              </a:ext>
            </a:extLst>
          </p:cNvPr>
          <p:cNvSpPr/>
          <p:nvPr/>
        </p:nvSpPr>
        <p:spPr>
          <a:xfrm>
            <a:off x="2675467" y="1417638"/>
            <a:ext cx="1354666" cy="3208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1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Explanation for Output Files - 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4756A-F898-7F48-A9C6-1272313F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2" y="1417638"/>
            <a:ext cx="7980159" cy="36172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12E961-E788-1542-A7F7-C0966D58CBE5}"/>
              </a:ext>
            </a:extLst>
          </p:cNvPr>
          <p:cNvCxnSpPr>
            <a:cxnSpLocks/>
          </p:cNvCxnSpPr>
          <p:nvPr/>
        </p:nvCxnSpPr>
        <p:spPr>
          <a:xfrm flipH="1" flipV="1">
            <a:off x="2940149" y="1310515"/>
            <a:ext cx="2320474" cy="8501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2709CD-867C-9144-A70C-EA48837BC7F7}"/>
              </a:ext>
            </a:extLst>
          </p:cNvPr>
          <p:cNvSpPr txBox="1"/>
          <p:nvPr/>
        </p:nvSpPr>
        <p:spPr>
          <a:xfrm>
            <a:off x="181709" y="1004711"/>
            <a:ext cx="2911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‘</a:t>
            </a:r>
            <a:r>
              <a:rPr lang="en-US" sz="1600" dirty="0" err="1"/>
              <a:t>InputParameters.csv’records</a:t>
            </a:r>
            <a:r>
              <a:rPr lang="en-US" sz="1600" dirty="0"/>
              <a:t> list of input parameter provided to </a:t>
            </a:r>
            <a:r>
              <a:rPr lang="en-US" sz="1600" dirty="0" err="1"/>
              <a:t>xmsPANDA</a:t>
            </a:r>
            <a:r>
              <a:rPr lang="en-US" sz="1600" dirty="0"/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A5DC45-CF6F-0542-9D6B-EA86DC5F28C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3093156" y="2323269"/>
            <a:ext cx="2178758" cy="1513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F29A8C-55F0-BB40-A1A7-E209869ADFEF}"/>
              </a:ext>
            </a:extLst>
          </p:cNvPr>
          <p:cNvSpPr txBox="1"/>
          <p:nvPr/>
        </p:nvSpPr>
        <p:spPr>
          <a:xfrm>
            <a:off x="181709" y="1936059"/>
            <a:ext cx="2911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‘</a:t>
            </a:r>
            <a:r>
              <a:rPr lang="en-US" sz="1600" dirty="0" err="1"/>
              <a:t>Log.txt</a:t>
            </a:r>
            <a:r>
              <a:rPr lang="en-US" sz="1600" dirty="0"/>
              <a:t>’ records version numbers of all packages in your working environment and other working information.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1BDD57-4CF3-E541-94FB-2676A69E1F8B}"/>
              </a:ext>
            </a:extLst>
          </p:cNvPr>
          <p:cNvCxnSpPr>
            <a:cxnSpLocks/>
          </p:cNvCxnSpPr>
          <p:nvPr/>
        </p:nvCxnSpPr>
        <p:spPr>
          <a:xfrm flipH="1">
            <a:off x="3093156" y="2485840"/>
            <a:ext cx="2167467" cy="817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C4E147-CE85-9D4C-A53F-2664774AE551}"/>
              </a:ext>
            </a:extLst>
          </p:cNvPr>
          <p:cNvSpPr txBox="1"/>
          <p:nvPr/>
        </p:nvSpPr>
        <p:spPr>
          <a:xfrm>
            <a:off x="181708" y="3113628"/>
            <a:ext cx="3001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‘</a:t>
            </a:r>
            <a:r>
              <a:rPr lang="en-US" sz="1600" dirty="0" err="1"/>
              <a:t>ReadMe.txt</a:t>
            </a:r>
            <a:r>
              <a:rPr lang="en-US" sz="1600" dirty="0"/>
              <a:t>’ is a file explaining each stage outputs.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CBB969-7C00-444A-B753-92FE24639D0B}"/>
              </a:ext>
            </a:extLst>
          </p:cNvPr>
          <p:cNvCxnSpPr>
            <a:cxnSpLocks/>
          </p:cNvCxnSpPr>
          <p:nvPr/>
        </p:nvCxnSpPr>
        <p:spPr>
          <a:xfrm flipH="1">
            <a:off x="3183467" y="2759419"/>
            <a:ext cx="2048390" cy="1396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BA45599-0E98-A04C-A715-54ACCCF6F268}"/>
              </a:ext>
            </a:extLst>
          </p:cNvPr>
          <p:cNvSpPr/>
          <p:nvPr/>
        </p:nvSpPr>
        <p:spPr>
          <a:xfrm>
            <a:off x="5178505" y="2560638"/>
            <a:ext cx="1798028" cy="329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6BB095-1E42-C84F-A68C-646044430611}"/>
              </a:ext>
            </a:extLst>
          </p:cNvPr>
          <p:cNvSpPr txBox="1"/>
          <p:nvPr/>
        </p:nvSpPr>
        <p:spPr>
          <a:xfrm>
            <a:off x="181708" y="4116697"/>
            <a:ext cx="3137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 ‘</a:t>
            </a:r>
            <a:r>
              <a:rPr lang="en-US" sz="1600" dirty="0" err="1"/>
              <a:t>Results_summary</a:t>
            </a:r>
            <a:r>
              <a:rPr lang="en-US" sz="1600" dirty="0"/>
              <a:t>_*.txt’ records basic statistical information for the method that you selected. </a:t>
            </a:r>
          </a:p>
          <a:p>
            <a:r>
              <a:rPr lang="en-US" sz="1600" dirty="0"/>
              <a:t>E.g.  1) #features after filtering</a:t>
            </a:r>
          </a:p>
          <a:p>
            <a:r>
              <a:rPr lang="en-US" sz="1600" dirty="0"/>
              <a:t>         2) #significant features</a:t>
            </a:r>
          </a:p>
          <a:p>
            <a:r>
              <a:rPr lang="en-US" sz="1600" dirty="0"/>
              <a:t>         3) Cross-Validation accuracy</a:t>
            </a:r>
          </a:p>
          <a:p>
            <a:r>
              <a:rPr lang="en-US" sz="1600" dirty="0"/>
              <a:t>	…...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DBD22E-A8E1-9D4F-AE23-E73EF29E9B2C}"/>
              </a:ext>
            </a:extLst>
          </p:cNvPr>
          <p:cNvCxnSpPr>
            <a:cxnSpLocks/>
          </p:cNvCxnSpPr>
          <p:nvPr/>
        </p:nvCxnSpPr>
        <p:spPr>
          <a:xfrm flipH="1">
            <a:off x="4944533" y="2979284"/>
            <a:ext cx="513101" cy="23291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E19AD1-FC54-4B48-85C4-EE1E0F4D7BF8}"/>
              </a:ext>
            </a:extLst>
          </p:cNvPr>
          <p:cNvSpPr txBox="1"/>
          <p:nvPr/>
        </p:nvSpPr>
        <p:spPr>
          <a:xfrm>
            <a:off x="3375920" y="5197415"/>
            <a:ext cx="3137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5. ‘Stage1’ folder contains:</a:t>
            </a:r>
          </a:p>
          <a:p>
            <a:r>
              <a:rPr lang="en-US" sz="1600" dirty="0"/>
              <a:t>     1) ordered class label file</a:t>
            </a:r>
          </a:p>
          <a:p>
            <a:r>
              <a:rPr lang="en-US" sz="1600" dirty="0"/>
              <a:t>     2) post-processing feature table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0C97EE-D2BC-9342-A375-B54AE9E9B168}"/>
              </a:ext>
            </a:extLst>
          </p:cNvPr>
          <p:cNvCxnSpPr>
            <a:cxnSpLocks/>
          </p:cNvCxnSpPr>
          <p:nvPr/>
        </p:nvCxnSpPr>
        <p:spPr>
          <a:xfrm>
            <a:off x="5638256" y="3113628"/>
            <a:ext cx="2054034" cy="21947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F2210E-D980-6445-841C-21812C0BA564}"/>
              </a:ext>
            </a:extLst>
          </p:cNvPr>
          <p:cNvSpPr txBox="1"/>
          <p:nvPr/>
        </p:nvSpPr>
        <p:spPr>
          <a:xfrm>
            <a:off x="7242364" y="5372247"/>
            <a:ext cx="3137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6. ‘Stage2’ folder contains some subfolders for different methods you selected.</a:t>
            </a:r>
          </a:p>
        </p:txBody>
      </p:sp>
    </p:spTree>
    <p:extLst>
      <p:ext uri="{BB962C8B-B14F-4D97-AF65-F5344CB8AC3E}">
        <p14:creationId xmlns:p14="http://schemas.microsoft.com/office/powerpoint/2010/main" val="966914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Explanation for Output Files - II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3402D-EF40-6444-BE81-1061E9BC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45" y="1356078"/>
            <a:ext cx="7827165" cy="39045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F9C4B-FE95-184F-92E8-C5C33A22274F}"/>
              </a:ext>
            </a:extLst>
          </p:cNvPr>
          <p:cNvCxnSpPr>
            <a:cxnSpLocks/>
          </p:cNvCxnSpPr>
          <p:nvPr/>
        </p:nvCxnSpPr>
        <p:spPr>
          <a:xfrm flipH="1" flipV="1">
            <a:off x="3007883" y="1648895"/>
            <a:ext cx="2320474" cy="8501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7D7059-BA5F-6340-BFED-779BB0DED3B4}"/>
              </a:ext>
            </a:extLst>
          </p:cNvPr>
          <p:cNvSpPr txBox="1"/>
          <p:nvPr/>
        </p:nvSpPr>
        <p:spPr>
          <a:xfrm>
            <a:off x="150990" y="1501422"/>
            <a:ext cx="28568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‘Figures’ folder contains all figure files. </a:t>
            </a:r>
          </a:p>
          <a:p>
            <a:r>
              <a:rPr lang="en-US" dirty="0"/>
              <a:t>E.g.  1) Manhattan Plots</a:t>
            </a:r>
          </a:p>
          <a:p>
            <a:r>
              <a:rPr lang="en-US" dirty="0"/>
              <a:t>	2) HCA Plot</a:t>
            </a:r>
          </a:p>
          <a:p>
            <a:r>
              <a:rPr lang="en-US" dirty="0"/>
              <a:t>	3) Volcano Plot</a:t>
            </a:r>
          </a:p>
          <a:p>
            <a:r>
              <a:rPr lang="en-US" dirty="0"/>
              <a:t>	4) Boxplots &amp; </a:t>
            </a:r>
            <a:r>
              <a:rPr lang="en-US" dirty="0" err="1"/>
              <a:t>Barplots</a:t>
            </a:r>
            <a:endParaRPr lang="en-US" dirty="0"/>
          </a:p>
          <a:p>
            <a:r>
              <a:rPr lang="en-US" dirty="0"/>
              <a:t>	……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C9664-91E8-344D-A838-8B85CAFDB249}"/>
              </a:ext>
            </a:extLst>
          </p:cNvPr>
          <p:cNvSpPr txBox="1"/>
          <p:nvPr/>
        </p:nvSpPr>
        <p:spPr>
          <a:xfrm>
            <a:off x="150990" y="3764004"/>
            <a:ext cx="285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‘Tables’ folder contains all output analysis results.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9E1F5F-3160-3249-A8AE-F7C554A27EE7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007883" y="3015913"/>
            <a:ext cx="2320474" cy="10712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71CA6B-C731-EE4D-93EA-B51A614DFBC6}"/>
              </a:ext>
            </a:extLst>
          </p:cNvPr>
          <p:cNvSpPr txBox="1"/>
          <p:nvPr/>
        </p:nvSpPr>
        <p:spPr>
          <a:xfrm>
            <a:off x="5067301" y="5695731"/>
            <a:ext cx="468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This file is the final analysis result table containing log2 fold change, P-value/VIP, FDR, log2-transformed intensities for each significant feature.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B06DE8-82BE-BB4A-99FD-895FE5D84C07}"/>
              </a:ext>
            </a:extLst>
          </p:cNvPr>
          <p:cNvCxnSpPr>
            <a:cxnSpLocks/>
          </p:cNvCxnSpPr>
          <p:nvPr/>
        </p:nvCxnSpPr>
        <p:spPr>
          <a:xfrm>
            <a:off x="6229519" y="2720622"/>
            <a:ext cx="0" cy="2975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52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interactive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8CEEB-C09E-A94E-9507-30C973B2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9" y="1273814"/>
            <a:ext cx="7823201" cy="3924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82AE1-8807-7F4B-BCE0-738087B2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5299916"/>
            <a:ext cx="3962399" cy="1558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A6015E-EB55-E643-ADCF-40D92AC58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884" y="5474062"/>
            <a:ext cx="5968294" cy="14468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E2C58E-1C7E-044A-B354-FCE23153B656}"/>
              </a:ext>
            </a:extLst>
          </p:cNvPr>
          <p:cNvCxnSpPr>
            <a:cxnSpLocks/>
          </p:cNvCxnSpPr>
          <p:nvPr/>
        </p:nvCxnSpPr>
        <p:spPr>
          <a:xfrm flipH="1">
            <a:off x="4259579" y="4698457"/>
            <a:ext cx="2562439" cy="775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0C122D-E0A4-E944-9332-1A424893933B}"/>
              </a:ext>
            </a:extLst>
          </p:cNvPr>
          <p:cNvCxnSpPr>
            <a:cxnSpLocks/>
          </p:cNvCxnSpPr>
          <p:nvPr/>
        </p:nvCxnSpPr>
        <p:spPr>
          <a:xfrm flipH="1">
            <a:off x="9302044" y="4698457"/>
            <a:ext cx="528463" cy="775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78D4C-158D-0D4E-A992-FC57241E43D0}"/>
              </a:ext>
            </a:extLst>
          </p:cNvPr>
          <p:cNvSpPr/>
          <p:nvPr/>
        </p:nvSpPr>
        <p:spPr>
          <a:xfrm>
            <a:off x="4839900" y="4526845"/>
            <a:ext cx="1982118" cy="27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FD84F2-1CFE-0440-B1C9-DB6112322A95}"/>
              </a:ext>
            </a:extLst>
          </p:cNvPr>
          <p:cNvCxnSpPr>
            <a:cxnSpLocks/>
          </p:cNvCxnSpPr>
          <p:nvPr/>
        </p:nvCxnSpPr>
        <p:spPr>
          <a:xfrm flipV="1">
            <a:off x="6593557" y="3849511"/>
            <a:ext cx="1628421" cy="763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2FE2CC-2AAD-8A42-AD41-24C78F751941}"/>
              </a:ext>
            </a:extLst>
          </p:cNvPr>
          <p:cNvCxnSpPr>
            <a:cxnSpLocks/>
          </p:cNvCxnSpPr>
          <p:nvPr/>
        </p:nvCxnSpPr>
        <p:spPr>
          <a:xfrm>
            <a:off x="6007807" y="2863858"/>
            <a:ext cx="22141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C0AEAFF-C1D7-9D4B-B1E9-5B3886511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" y="1613754"/>
            <a:ext cx="3962399" cy="271697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155314-41B0-6249-AF8A-FC73A3A0B5DB}"/>
              </a:ext>
            </a:extLst>
          </p:cNvPr>
          <p:cNvCxnSpPr>
            <a:cxnSpLocks/>
          </p:cNvCxnSpPr>
          <p:nvPr/>
        </p:nvCxnSpPr>
        <p:spPr>
          <a:xfrm flipH="1">
            <a:off x="3973228" y="1876081"/>
            <a:ext cx="56207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1A1830-61E8-9042-B73E-933602AB51F7}"/>
              </a:ext>
            </a:extLst>
          </p:cNvPr>
          <p:cNvGrpSpPr/>
          <p:nvPr/>
        </p:nvGrpSpPr>
        <p:grpSpPr>
          <a:xfrm>
            <a:off x="6597350" y="1478367"/>
            <a:ext cx="372533" cy="369332"/>
            <a:chOff x="10284178" y="383822"/>
            <a:chExt cx="372533" cy="3693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3AE3B96-F9EC-A545-ABA1-499DD148215E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FE4BC5-E25B-2A4B-BD0E-7652442C942B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40BA6C-C676-5446-81AD-4CCF4DC9F258}"/>
              </a:ext>
            </a:extLst>
          </p:cNvPr>
          <p:cNvGrpSpPr/>
          <p:nvPr/>
        </p:nvGrpSpPr>
        <p:grpSpPr>
          <a:xfrm>
            <a:off x="7140362" y="2459493"/>
            <a:ext cx="372533" cy="369332"/>
            <a:chOff x="10284178" y="383822"/>
            <a:chExt cx="372533" cy="3693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598A8E-0326-4845-9846-0963D85A0E3D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443E97-8BBC-7F44-B3E1-5F4A0D933BF5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7E2699-59F8-3D43-86EB-2DC855A50203}"/>
              </a:ext>
            </a:extLst>
          </p:cNvPr>
          <p:cNvGrpSpPr/>
          <p:nvPr/>
        </p:nvGrpSpPr>
        <p:grpSpPr>
          <a:xfrm>
            <a:off x="7135317" y="3814477"/>
            <a:ext cx="372533" cy="369332"/>
            <a:chOff x="10284178" y="383822"/>
            <a:chExt cx="372533" cy="36933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16D407-A32D-F045-83E8-BA835181C626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FC90C2-CD56-4D45-AF4F-5D9CAEE30314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966098-D098-8241-8105-177421AF91C7}"/>
              </a:ext>
            </a:extLst>
          </p:cNvPr>
          <p:cNvGrpSpPr/>
          <p:nvPr/>
        </p:nvGrpSpPr>
        <p:grpSpPr>
          <a:xfrm>
            <a:off x="5313325" y="5172952"/>
            <a:ext cx="383822" cy="369332"/>
            <a:chOff x="10284178" y="383822"/>
            <a:chExt cx="383822" cy="36933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FA2E7E1-FE9D-6F4B-8D17-25D04B2C4CB5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EA62E5C-7857-9343-B17B-1AD7CB78CFB8}"/>
                </a:ext>
              </a:extLst>
            </p:cNvPr>
            <p:cNvSpPr txBox="1"/>
            <p:nvPr/>
          </p:nvSpPr>
          <p:spPr>
            <a:xfrm>
              <a:off x="10318045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FB386C-91DB-2C42-9439-0314CC8B0BA0}"/>
              </a:ext>
            </a:extLst>
          </p:cNvPr>
          <p:cNvGrpSpPr/>
          <p:nvPr/>
        </p:nvGrpSpPr>
        <p:grpSpPr>
          <a:xfrm>
            <a:off x="9638596" y="5066041"/>
            <a:ext cx="383822" cy="369332"/>
            <a:chOff x="10284178" y="383822"/>
            <a:chExt cx="383822" cy="36933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40B9710-A69E-2746-B1E7-815AF0F7AD0C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E7BEDA-C027-F146-B5FB-EA8963DAD9B0}"/>
                </a:ext>
              </a:extLst>
            </p:cNvPr>
            <p:cNvSpPr txBox="1"/>
            <p:nvPr/>
          </p:nvSpPr>
          <p:spPr>
            <a:xfrm>
              <a:off x="10318045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52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Functional Class Scoring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12DF8-1222-1A43-B591-1B33E7B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05" y="1194713"/>
            <a:ext cx="4534606" cy="1469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5FB9C-0357-FC48-9E74-CFE898F3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471" y="4374443"/>
            <a:ext cx="1945640" cy="146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5712D8-4F4D-8149-A0E0-636836A7D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8" y="3204373"/>
            <a:ext cx="7958667" cy="3378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24F81A-2023-184E-BBEE-2F40C8E30E5B}"/>
              </a:ext>
            </a:extLst>
          </p:cNvPr>
          <p:cNvSpPr/>
          <p:nvPr/>
        </p:nvSpPr>
        <p:spPr>
          <a:xfrm>
            <a:off x="4210755" y="3714045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724AA1-8766-234B-8F90-05A60C0067EA}"/>
              </a:ext>
            </a:extLst>
          </p:cNvPr>
          <p:cNvCxnSpPr/>
          <p:nvPr/>
        </p:nvCxnSpPr>
        <p:spPr>
          <a:xfrm flipV="1">
            <a:off x="4786489" y="2551289"/>
            <a:ext cx="1930400" cy="1162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CCB55BB-D1E9-F048-A377-81FEEB62D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33" y="1146743"/>
            <a:ext cx="5493456" cy="167544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4AD41F9-53C4-774B-9D27-5AB2494F351A}"/>
              </a:ext>
            </a:extLst>
          </p:cNvPr>
          <p:cNvSpPr/>
          <p:nvPr/>
        </p:nvSpPr>
        <p:spPr>
          <a:xfrm>
            <a:off x="395112" y="4893867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9F68BF-AEF7-5046-AE8B-934DBE659537}"/>
              </a:ext>
            </a:extLst>
          </p:cNvPr>
          <p:cNvCxnSpPr>
            <a:cxnSpLocks/>
          </p:cNvCxnSpPr>
          <p:nvPr/>
        </p:nvCxnSpPr>
        <p:spPr>
          <a:xfrm flipV="1">
            <a:off x="824089" y="2822185"/>
            <a:ext cx="970844" cy="202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09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Metabolite Quantification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F4C82-2C3A-7243-8D91-342E40A7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89" y="3781778"/>
            <a:ext cx="5243689" cy="2838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2ED11-0762-3E46-9993-68BF5195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7" y="1247886"/>
            <a:ext cx="8839200" cy="2350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11D17-CDCF-1B4E-A0A7-E7FB171F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7" y="4026108"/>
            <a:ext cx="5520268" cy="27291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5C297B-FBF1-D84F-9CD2-59DBDB8E63FC}"/>
              </a:ext>
            </a:extLst>
          </p:cNvPr>
          <p:cNvSpPr/>
          <p:nvPr/>
        </p:nvSpPr>
        <p:spPr>
          <a:xfrm>
            <a:off x="5943600" y="1952979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4EC0B2-6198-9E4E-9889-6B32D1BC353C}"/>
              </a:ext>
            </a:extLst>
          </p:cNvPr>
          <p:cNvCxnSpPr>
            <a:cxnSpLocks/>
          </p:cNvCxnSpPr>
          <p:nvPr/>
        </p:nvCxnSpPr>
        <p:spPr>
          <a:xfrm>
            <a:off x="6491110" y="2235201"/>
            <a:ext cx="780627" cy="1546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89B64E-2E6F-5044-8831-F592815BE459}"/>
              </a:ext>
            </a:extLst>
          </p:cNvPr>
          <p:cNvCxnSpPr>
            <a:cxnSpLocks/>
          </p:cNvCxnSpPr>
          <p:nvPr/>
        </p:nvCxnSpPr>
        <p:spPr>
          <a:xfrm>
            <a:off x="1905282" y="3429000"/>
            <a:ext cx="0" cy="736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9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Tools for metabolomics data analysis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590437"/>
              </p:ext>
            </p:extLst>
          </p:nvPr>
        </p:nvGraphicFramePr>
        <p:xfrm>
          <a:off x="188154" y="1762456"/>
          <a:ext cx="11297859" cy="2694450"/>
        </p:xfrm>
        <a:graphic>
          <a:graphicData uri="http://schemas.openxmlformats.org/drawingml/2006/table">
            <a:tbl>
              <a:tblPr/>
              <a:tblGrid>
                <a:gridCol w="1301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981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Case-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Control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Case-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Control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with covariates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Repeated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measurements 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(2-class)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Time-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series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Two-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factor 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ANOVA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Machine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Learning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Correlation analysis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Ensemble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feature selection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Regression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xmsPANDA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marL="285750" indent="-227013" algn="l" fontAlgn="b">
                        <a:buFont typeface="Arial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 package </a:t>
                      </a:r>
                    </a:p>
                    <a:p>
                      <a:pPr marL="285750" indent="-227013" algn="l" fontAlgn="b">
                        <a:buFont typeface="Arial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Shiny App</a:t>
                      </a:r>
                    </a:p>
                    <a:p>
                      <a:pPr marL="0" indent="0" algn="l" fontAlgn="b">
                        <a:buFont typeface="Arial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Zapf Dingbats"/>
                        <a:ea typeface="Zapf Dingbats"/>
                        <a:cs typeface="Zapf Dingbats"/>
                        <a:sym typeface="Zapf Dingbats"/>
                      </a:endParaRP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Zapf Dingbats"/>
                        <a:ea typeface="Zapf Dingbats"/>
                        <a:cs typeface="Zapf Dingbats"/>
                        <a:sym typeface="Zapf Dingbats"/>
                      </a:endParaRP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MetaboAnalyst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(Web-tool)</a:t>
                      </a:r>
                    </a:p>
                  </a:txBody>
                  <a:tcPr marL="11928" marR="11928" marT="9175" marB="0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211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Metabolite Quantification Analysis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9EE6D-832D-E84A-AB01-A5E5143B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820836"/>
            <a:ext cx="4875574" cy="4363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4AFD7-7E36-B24B-9F95-4F186AFA64AB}"/>
              </a:ext>
            </a:extLst>
          </p:cNvPr>
          <p:cNvSpPr txBox="1"/>
          <p:nvPr/>
        </p:nvSpPr>
        <p:spPr>
          <a:xfrm>
            <a:off x="5943600" y="145150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Step3: Pull the KEGG map from KEGG database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E31BC-6E82-1A4A-9C13-73BC7459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96" y="1645152"/>
            <a:ext cx="3793047" cy="2576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3924B4-2459-1C43-A6BE-D38A2483C17F}"/>
              </a:ext>
            </a:extLst>
          </p:cNvPr>
          <p:cNvSpPr txBox="1"/>
          <p:nvPr/>
        </p:nvSpPr>
        <p:spPr>
          <a:xfrm>
            <a:off x="733796" y="127582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Step1: Draw distribution plots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720D8-08A4-0647-8423-814183AFBC7B}"/>
              </a:ext>
            </a:extLst>
          </p:cNvPr>
          <p:cNvSpPr txBox="1"/>
          <p:nvPr/>
        </p:nvSpPr>
        <p:spPr>
          <a:xfrm>
            <a:off x="733796" y="422204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Step2: Quantify concentration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FA968C-BF49-5444-AE68-8E3DEC0F9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97" y="4686830"/>
            <a:ext cx="4381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75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Correlations in metabolomics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600205"/>
            <a:ext cx="5438542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Metabolite concentrations do not vary independently and are organized into highly interconnected networks (</a:t>
            </a:r>
            <a:r>
              <a:rPr lang="en-US" dirty="0" err="1"/>
              <a:t>Steuer</a:t>
            </a:r>
            <a:r>
              <a:rPr lang="en-US" dirty="0"/>
              <a:t> 2003)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Metabolome</a:t>
            </a:r>
            <a:r>
              <a:rPr lang="en-US" dirty="0"/>
              <a:t>-wide association studies (MWAS; Jones 2012, Go 2015):</a:t>
            </a:r>
          </a:p>
          <a:p>
            <a:pPr lvl="1"/>
            <a:r>
              <a:rPr lang="en-US" dirty="0"/>
              <a:t>Correlation/association analysis </a:t>
            </a:r>
          </a:p>
          <a:p>
            <a:pPr lvl="1"/>
            <a:r>
              <a:rPr lang="en-US" dirty="0"/>
              <a:t>Untargeted: Pairwise correlations with all metabolites</a:t>
            </a:r>
          </a:p>
          <a:p>
            <a:pPr lvl="1"/>
            <a:r>
              <a:rPr lang="en-US" dirty="0"/>
              <a:t>Targeted: Pairwise correlations with specific (selected) metabolites corresponding to environmental exposures, biomarkers,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20"/>
          <a:stretch/>
        </p:blipFill>
        <p:spPr>
          <a:xfrm>
            <a:off x="6159910" y="2106117"/>
            <a:ext cx="5508996" cy="23805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13928" y="4371536"/>
            <a:ext cx="51272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Go et al. </a:t>
            </a:r>
            <a:r>
              <a:rPr lang="en-US" sz="1400" dirty="0" err="1"/>
              <a:t>Metabolome</a:t>
            </a:r>
            <a:r>
              <a:rPr lang="en-US" sz="1400" dirty="0"/>
              <a:t>-wide association study of phenylalanine in plasma of common marmosets.</a:t>
            </a:r>
          </a:p>
          <a:p>
            <a:r>
              <a:rPr lang="en-US" sz="1400" dirty="0"/>
              <a:t>Amino Acids 2015</a:t>
            </a:r>
          </a:p>
        </p:txBody>
      </p:sp>
    </p:spTree>
    <p:extLst>
      <p:ext uri="{BB962C8B-B14F-4D97-AF65-F5344CB8AC3E}">
        <p14:creationId xmlns:p14="http://schemas.microsoft.com/office/powerpoint/2010/main" val="383543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Correlation-based network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424424"/>
            <a:ext cx="1069848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Pearson correlation: measure of the strength and direction </a:t>
            </a:r>
          </a:p>
          <a:p>
            <a:pPr marL="0" indent="0">
              <a:buNone/>
            </a:pPr>
            <a:r>
              <a:rPr lang="en-US" dirty="0"/>
              <a:t>(- or +) of the association between two variables</a:t>
            </a:r>
          </a:p>
          <a:p>
            <a:pPr lvl="1"/>
            <a:r>
              <a:rPr lang="en-US" dirty="0"/>
              <a:t>Normality assumption</a:t>
            </a:r>
          </a:p>
          <a:p>
            <a:pPr lvl="1"/>
            <a:r>
              <a:rPr lang="en-US" dirty="0"/>
              <a:t>Better when there is a</a:t>
            </a:r>
          </a:p>
          <a:p>
            <a:pPr marL="457200" lvl="1" indent="0">
              <a:buNone/>
            </a:pPr>
            <a:r>
              <a:rPr lang="en-US" dirty="0"/>
              <a:t> linear relationship</a:t>
            </a:r>
          </a:p>
          <a:p>
            <a:pPr lvl="1"/>
            <a:r>
              <a:rPr lang="en-US" dirty="0"/>
              <a:t>Sensitive to outliers</a:t>
            </a:r>
          </a:p>
          <a:p>
            <a:pPr lvl="1"/>
            <a:r>
              <a:rPr lang="en-US" dirty="0"/>
              <a:t>Partial Pearson correlation: correlation between two variables once the linear effect of p-2 variables has been removed (Graphical </a:t>
            </a:r>
            <a:r>
              <a:rPr lang="en-US"/>
              <a:t>Gaussian Models)</a:t>
            </a:r>
            <a:endParaRPr lang="en-US" dirty="0"/>
          </a:p>
          <a:p>
            <a:r>
              <a:rPr lang="en-US" dirty="0"/>
              <a:t>Spearman correlation: non-parametric version of Pearson correlation based on the ranks of the original variables to assess monotonic (linear or non-linear) relationships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44" y="2703726"/>
            <a:ext cx="5132245" cy="1103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79" y="5769433"/>
            <a:ext cx="2757669" cy="900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7093" y="5778892"/>
            <a:ext cx="3202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</a:t>
            </a:r>
            <a:r>
              <a:rPr lang="en-US" baseline="-25000" dirty="0"/>
              <a:t>i</a:t>
            </a:r>
            <a:r>
              <a:rPr lang="en-US" dirty="0"/>
              <a:t> is the difference between ranks of x</a:t>
            </a:r>
            <a:r>
              <a:rPr lang="en-US" baseline="-25000" dirty="0"/>
              <a:t>i</a:t>
            </a:r>
            <a:r>
              <a:rPr lang="en-US" dirty="0"/>
              <a:t> and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; n is the number of samples</a:t>
            </a:r>
          </a:p>
        </p:txBody>
      </p:sp>
    </p:spTree>
    <p:extLst>
      <p:ext uri="{BB962C8B-B14F-4D97-AF65-F5344CB8AC3E}">
        <p14:creationId xmlns:p14="http://schemas.microsoft.com/office/powerpoint/2010/main" val="2769364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MetabNet</a:t>
            </a:r>
            <a:r>
              <a:rPr lang="en-US" dirty="0"/>
              <a:t> (R package)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1476" y="1575684"/>
            <a:ext cx="5252244" cy="3951288"/>
          </a:xfrm>
        </p:spPr>
        <p:txBody>
          <a:bodyPr>
            <a:noAutofit/>
          </a:bodyPr>
          <a:lstStyle/>
          <a:p>
            <a:r>
              <a:rPr lang="en-US" sz="1800" dirty="0"/>
              <a:t>Targeted MWAS of specific metabolites (biomarkers, environmental exposures, etc.) to facilitate detection of their related metabolic pathways and network structures</a:t>
            </a:r>
          </a:p>
          <a:p>
            <a:pPr marL="342900" lvl="1" indent="-342900">
              <a:buFont typeface="Arial"/>
              <a:buChar char="•"/>
            </a:pPr>
            <a:r>
              <a:rPr lang="en-US" sz="1800" dirty="0"/>
              <a:t>Correlation-based network analysis </a:t>
            </a:r>
          </a:p>
          <a:p>
            <a:pPr lvl="1"/>
            <a:r>
              <a:rPr lang="en-US" sz="1600" dirty="0"/>
              <a:t>Each node corresponds to metabolites and the edges correspond to the correlation coefficient, </a:t>
            </a:r>
            <a:r>
              <a:rPr lang="en-US" sz="1600" dirty="0" err="1"/>
              <a:t>C</a:t>
            </a:r>
            <a:r>
              <a:rPr lang="en-US" sz="1600" baseline="-25000" dirty="0" err="1"/>
              <a:t>ij</a:t>
            </a:r>
            <a:endParaRPr lang="en-US" sz="1600" baseline="-25000" dirty="0"/>
          </a:p>
          <a:p>
            <a:pPr lvl="1"/>
            <a:r>
              <a:rPr lang="en-US" sz="1600" dirty="0"/>
              <a:t>Two metabolites are linked if |</a:t>
            </a:r>
            <a:r>
              <a:rPr lang="en-US" sz="1600" dirty="0" err="1"/>
              <a:t>C</a:t>
            </a:r>
            <a:r>
              <a:rPr lang="en-US" sz="1600" baseline="-25000" dirty="0" err="1"/>
              <a:t>ij</a:t>
            </a:r>
            <a:r>
              <a:rPr lang="en-US" sz="1600" dirty="0"/>
              <a:t>|&gt; threshold at a user defined significance level</a:t>
            </a:r>
          </a:p>
          <a:p>
            <a:pPr lvl="1"/>
            <a:r>
              <a:rPr lang="en-US" sz="1600" dirty="0"/>
              <a:t>Pearson, Spearman, and partial correlation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218" y="1245212"/>
            <a:ext cx="5126042" cy="3578132"/>
          </a:xfrm>
        </p:spPr>
      </p:pic>
      <p:sp>
        <p:nvSpPr>
          <p:cNvPr id="8" name="Rectangle 7"/>
          <p:cNvSpPr/>
          <p:nvPr/>
        </p:nvSpPr>
        <p:spPr>
          <a:xfrm>
            <a:off x="6493309" y="5759477"/>
            <a:ext cx="4921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Uppal</a:t>
            </a:r>
            <a:r>
              <a:rPr lang="en-US" sz="1400" dirty="0"/>
              <a:t> et al. (Frontiers in Bioengineering and Biotechnology 2015)</a:t>
            </a:r>
          </a:p>
        </p:txBody>
      </p:sp>
      <p:sp>
        <p:nvSpPr>
          <p:cNvPr id="10" name="Oval 9"/>
          <p:cNvSpPr/>
          <p:nvPr/>
        </p:nvSpPr>
        <p:spPr>
          <a:xfrm flipV="1">
            <a:off x="6255169" y="4893784"/>
            <a:ext cx="476282" cy="18316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61162" y="4811592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Targeted metabolites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7775" y="5216550"/>
            <a:ext cx="631073" cy="1465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08848" y="5104053"/>
            <a:ext cx="3757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Metabolites correlated with the targets at |</a:t>
            </a:r>
            <a:r>
              <a:rPr lang="en-US" sz="1400" dirty="0" err="1"/>
              <a:t>C</a:t>
            </a:r>
            <a:r>
              <a:rPr lang="en-US" sz="1400" baseline="-25000" dirty="0" err="1"/>
              <a:t>ij</a:t>
            </a:r>
            <a:r>
              <a:rPr lang="en-US" sz="1400" dirty="0"/>
              <a:t>|&gt;t </a:t>
            </a:r>
          </a:p>
          <a:p>
            <a:r>
              <a:rPr lang="en-US" sz="1400" dirty="0"/>
              <a:t>and p&lt;alpha</a:t>
            </a:r>
          </a:p>
        </p:txBody>
      </p:sp>
    </p:spTree>
    <p:extLst>
      <p:ext uri="{BB962C8B-B14F-4D97-AF65-F5344CB8AC3E}">
        <p14:creationId xmlns:p14="http://schemas.microsoft.com/office/powerpoint/2010/main" val="797114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table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Target list of </a:t>
            </a:r>
            <a:r>
              <a:rPr lang="en-US" i="1" dirty="0"/>
              <a:t>m/z</a:t>
            </a:r>
          </a:p>
          <a:p>
            <a:pPr lvl="1"/>
            <a:r>
              <a:rPr lang="en-US" i="1" dirty="0"/>
              <a:t>m/z </a:t>
            </a:r>
            <a:r>
              <a:rPr lang="en-US" dirty="0"/>
              <a:t>for metabolites can be obtained using the “Advanced Search” feature in </a:t>
            </a:r>
            <a:r>
              <a:rPr lang="en-US" dirty="0" err="1"/>
              <a:t>Metlin</a:t>
            </a:r>
            <a:r>
              <a:rPr lang="en-US" dirty="0"/>
              <a:t> by using KEGG ID or chemical name</a:t>
            </a:r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14350" indent="-457200"/>
            <a:endParaRPr lang="en-US" dirty="0"/>
          </a:p>
          <a:p>
            <a:pPr marL="514350" indent="-457200"/>
            <a:r>
              <a:rPr lang="en-US" dirty="0"/>
              <a:t>Tutorial</a:t>
            </a:r>
          </a:p>
          <a:p>
            <a:pPr marL="914400" lvl="1" indent="-457200"/>
            <a:r>
              <a:rPr lang="en-US" sz="1800" dirty="0"/>
              <a:t>https://</a:t>
            </a:r>
            <a:r>
              <a:rPr lang="en-US" sz="1800" dirty="0" err="1"/>
              <a:t>sourceforge.net</a:t>
            </a:r>
            <a:r>
              <a:rPr lang="en-US" sz="1800" dirty="0"/>
              <a:t>/projects/</a:t>
            </a:r>
            <a:r>
              <a:rPr lang="en-US" sz="1800" dirty="0" err="1"/>
              <a:t>metabnet</a:t>
            </a:r>
            <a:r>
              <a:rPr lang="en-US" sz="1800" dirty="0"/>
              <a:t>/files/</a:t>
            </a:r>
            <a:r>
              <a:rPr lang="en-US" sz="1800" dirty="0" err="1"/>
              <a:t>Tutorial_files</a:t>
            </a:r>
            <a:r>
              <a:rPr lang="en-US" sz="1800" dirty="0"/>
              <a:t>/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303581"/>
              </p:ext>
            </p:extLst>
          </p:nvPr>
        </p:nvGraphicFramePr>
        <p:xfrm>
          <a:off x="2266970" y="2251597"/>
          <a:ext cx="79248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mz</a:t>
                      </a:r>
                      <a:endParaRPr lang="en-US" dirty="0"/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Sample1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Sample2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Sample3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175.1188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11091414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34091414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613135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585926"/>
              </p:ext>
            </p:extLst>
          </p:nvPr>
        </p:nvGraphicFramePr>
        <p:xfrm>
          <a:off x="6963493" y="4279006"/>
          <a:ext cx="3623264" cy="12893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823">
                <a:tc>
                  <a:txBody>
                    <a:bodyPr/>
                    <a:lstStyle/>
                    <a:p>
                      <a:r>
                        <a:rPr lang="en-US" dirty="0" err="1"/>
                        <a:t>mz</a:t>
                      </a:r>
                      <a:endParaRPr lang="en-US" dirty="0"/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409">
                <a:tc>
                  <a:txBody>
                    <a:bodyPr/>
                    <a:lstStyle/>
                    <a:p>
                      <a:r>
                        <a:rPr lang="en-US" dirty="0"/>
                        <a:t>175.1188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Arginine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09">
                <a:tc>
                  <a:txBody>
                    <a:bodyPr/>
                    <a:lstStyle/>
                    <a:p>
                      <a:r>
                        <a:rPr lang="en-US" dirty="0"/>
                        <a:t>150.0534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Methionine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44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Metabolomics data analysis involves multiple layers of data preprocessing, statistical analysis, and visualization</a:t>
            </a:r>
          </a:p>
          <a:p>
            <a:r>
              <a:rPr lang="en-US" dirty="0" err="1"/>
              <a:t>MetaboAnalyst</a:t>
            </a:r>
            <a:r>
              <a:rPr lang="en-US" dirty="0"/>
              <a:t> and </a:t>
            </a:r>
            <a:r>
              <a:rPr lang="en-US" dirty="0" err="1"/>
              <a:t>xmsPANDA</a:t>
            </a:r>
            <a:r>
              <a:rPr lang="en-US" dirty="0"/>
              <a:t> allow data preprocessing, feature selection, and predictive and network analysis capabilities</a:t>
            </a:r>
          </a:p>
          <a:p>
            <a:r>
              <a:rPr lang="en-US" dirty="0" err="1"/>
              <a:t>MetabNet</a:t>
            </a:r>
            <a:r>
              <a:rPr lang="en-US" dirty="0"/>
              <a:t> allows Pearson and Spearman 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384874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https://www.nature.com/articles/s41598-017-19120-0</a:t>
            </a:r>
          </a:p>
          <a:p>
            <a:r>
              <a:rPr lang="en-US" sz="1800" dirty="0"/>
              <a:t>https://www.ncbi.nlm.nih.gov/pubmed/29762782</a:t>
            </a:r>
          </a:p>
          <a:p>
            <a:r>
              <a:rPr lang="en-US" sz="1800" dirty="0"/>
              <a:t>https://www.ncbi.nlm.nih.gov/pmc/articles/PMC3299976/</a:t>
            </a:r>
          </a:p>
          <a:p>
            <a:r>
              <a:rPr lang="en-US" sz="1800" dirty="0"/>
              <a:t>https://www.jstatsoft.org/article/view/v036i11/v36i11.pdf</a:t>
            </a:r>
          </a:p>
          <a:p>
            <a:r>
              <a:rPr lang="en-US" sz="1800" dirty="0"/>
              <a:t>https://www.ncbi.nlm.nih.gov/pmc/articles/PMC5687754/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263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2442" y="0"/>
            <a:ext cx="113919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 err="1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MetaboAnalyst</a:t>
            </a:r>
            <a:r>
              <a:rPr lang="en-US" sz="20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: Web-based pipeline for metabolomics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100" y="778213"/>
            <a:ext cx="1176910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To identify significant features within the data, we will be using the online metabolomics data processing pipeline, </a:t>
            </a:r>
            <a:r>
              <a:rPr lang="en-US" i="1" dirty="0" err="1">
                <a:latin typeface="Arial"/>
                <a:cs typeface="Arial"/>
              </a:rPr>
              <a:t>MetaboAnalyst</a:t>
            </a:r>
            <a:r>
              <a:rPr lang="en-US" i="1" dirty="0">
                <a:latin typeface="Arial"/>
                <a:cs typeface="Arial"/>
              </a:rPr>
              <a:t> 4.0</a:t>
            </a:r>
            <a:endParaRPr lang="en-US" dirty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1600" dirty="0" err="1">
                <a:latin typeface="Arial"/>
                <a:cs typeface="Arial"/>
              </a:rPr>
              <a:t>MetaboAnalyst</a:t>
            </a:r>
            <a:r>
              <a:rPr lang="en-US" sz="1600" dirty="0">
                <a:latin typeface="Arial"/>
                <a:cs typeface="Arial"/>
              </a:rPr>
              <a:t> (</a:t>
            </a:r>
            <a:r>
              <a:rPr lang="en-US" sz="1600" dirty="0" err="1">
                <a:latin typeface="Arial"/>
                <a:cs typeface="Arial"/>
              </a:rPr>
              <a:t>Wishart</a:t>
            </a:r>
            <a:r>
              <a:rPr lang="en-US" sz="1600" dirty="0">
                <a:latin typeface="Arial"/>
                <a:cs typeface="Arial"/>
              </a:rPr>
              <a:t> Research group at the University of Alberta, Edmonton, Canada)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7611" y="6150114"/>
            <a:ext cx="1093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Please go to: </a:t>
            </a:r>
          </a:p>
          <a:p>
            <a:r>
              <a:rPr lang="en-US" sz="2000" u="sng" dirty="0">
                <a:solidFill>
                  <a:srgbClr val="0000FF"/>
                </a:solidFill>
                <a:latin typeface="Arial"/>
                <a:cs typeface="Arial"/>
              </a:rPr>
              <a:t>https://</a:t>
            </a:r>
            <a:r>
              <a:rPr lang="en-US" sz="2000" u="sng" dirty="0" err="1">
                <a:solidFill>
                  <a:srgbClr val="0000FF"/>
                </a:solidFill>
                <a:latin typeface="Arial"/>
                <a:cs typeface="Arial"/>
              </a:rPr>
              <a:t>www.metaboanalyst.ca</a:t>
            </a:r>
            <a:r>
              <a:rPr lang="en-US" sz="2000" u="sng" dirty="0">
                <a:solidFill>
                  <a:srgbClr val="0000FF"/>
                </a:solidFill>
                <a:latin typeface="Arial"/>
                <a:cs typeface="Arial"/>
              </a:rPr>
              <a:t>/faces/</a:t>
            </a:r>
            <a:r>
              <a:rPr lang="en-US" sz="2000" u="sng" dirty="0" err="1">
                <a:solidFill>
                  <a:srgbClr val="0000FF"/>
                </a:solidFill>
                <a:latin typeface="Arial"/>
                <a:cs typeface="Arial"/>
              </a:rPr>
              <a:t>ModuleView.xhtml</a:t>
            </a:r>
            <a:endParaRPr lang="en-US" sz="2000" u="sng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176" y="2038501"/>
            <a:ext cx="8308196" cy="41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1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4360" y="133546"/>
            <a:ext cx="10698480" cy="1143000"/>
          </a:xfrm>
        </p:spPr>
        <p:txBody>
          <a:bodyPr/>
          <a:lstStyle/>
          <a:p>
            <a:r>
              <a:rPr lang="en-US" dirty="0"/>
              <a:t>Data analysis modules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 descr="Screen Shot 2018-09-12 at 8.11.05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5998" y="1162182"/>
            <a:ext cx="8971811" cy="55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4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F48A8-3E56-6C47-8FA5-A17C78DD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352681"/>
            <a:ext cx="9860692" cy="51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Screen Shot 2018-09-12 at 8.13.09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862" y="586153"/>
            <a:ext cx="10771979" cy="57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D71BC-3C5C-6F44-B539-21FE2A0C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31" y="889981"/>
            <a:ext cx="9953897" cy="5466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CDAFAE-25A7-2241-B225-66F25180245C}"/>
              </a:ext>
            </a:extLst>
          </p:cNvPr>
          <p:cNvSpPr/>
          <p:nvPr/>
        </p:nvSpPr>
        <p:spPr>
          <a:xfrm>
            <a:off x="3620535" y="4497860"/>
            <a:ext cx="2088292" cy="18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74AC4A-959F-D84B-B7D1-9780E9BC7B6F}"/>
              </a:ext>
            </a:extLst>
          </p:cNvPr>
          <p:cNvCxnSpPr/>
          <p:nvPr/>
        </p:nvCxnSpPr>
        <p:spPr>
          <a:xfrm flipH="1" flipV="1">
            <a:off x="1767021" y="3163330"/>
            <a:ext cx="1729946" cy="1309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270FEC-1AFF-F14D-98E7-6231903312B1}"/>
              </a:ext>
            </a:extLst>
          </p:cNvPr>
          <p:cNvSpPr txBox="1"/>
          <p:nvPr/>
        </p:nvSpPr>
        <p:spPr>
          <a:xfrm>
            <a:off x="111211" y="2508422"/>
            <a:ext cx="1746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your feature table contains missing values and set them as blank otherwise the system will consider them as a valid value.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0B2F3B-8F1D-AD44-86C4-D4799AB7C2FB}"/>
              </a:ext>
            </a:extLst>
          </p:cNvPr>
          <p:cNvSpPr/>
          <p:nvPr/>
        </p:nvSpPr>
        <p:spPr>
          <a:xfrm>
            <a:off x="3880022" y="5322077"/>
            <a:ext cx="1260389" cy="18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EB9195-CC16-3344-B774-7FC93861B86F}"/>
              </a:ext>
            </a:extLst>
          </p:cNvPr>
          <p:cNvCxnSpPr>
            <a:cxnSpLocks/>
          </p:cNvCxnSpPr>
          <p:nvPr/>
        </p:nvCxnSpPr>
        <p:spPr>
          <a:xfrm flipH="1">
            <a:off x="1812476" y="5414752"/>
            <a:ext cx="2075931" cy="92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2FADB2C-309C-F741-A9F7-BD657DF5A967}"/>
              </a:ext>
            </a:extLst>
          </p:cNvPr>
          <p:cNvSpPr txBox="1"/>
          <p:nvPr/>
        </p:nvSpPr>
        <p:spPr>
          <a:xfrm>
            <a:off x="111211" y="5322077"/>
            <a:ext cx="1655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try to impute your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1889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6590</TotalTime>
  <Words>1448</Words>
  <Application>Microsoft Macintosh PowerPoint</Application>
  <PresentationFormat>Custom</PresentationFormat>
  <Paragraphs>270</Paragraphs>
  <Slides>46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宋体</vt:lpstr>
      <vt:lpstr>Zapf Dingbats</vt:lpstr>
      <vt:lpstr>Arial</vt:lpstr>
      <vt:lpstr>Calibri</vt:lpstr>
      <vt:lpstr>Times New Roman</vt:lpstr>
      <vt:lpstr>Office Theme</vt:lpstr>
      <vt:lpstr>Worksheet</vt:lpstr>
      <vt:lpstr>Metabolomics Data Analysis Workshop</vt:lpstr>
      <vt:lpstr>Overview</vt:lpstr>
      <vt:lpstr>Example Data</vt:lpstr>
      <vt:lpstr>Tools for metabolomics data analysis</vt:lpstr>
      <vt:lpstr>PowerPoint Presentation</vt:lpstr>
      <vt:lpstr>Data analysis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xmsPANDA: pre-processing, biomarker discovery, clustering, and network analysis </vt:lpstr>
      <vt:lpstr>xmsPANDA basic workflow</vt:lpstr>
      <vt:lpstr>xmsPANDA: Sample input files</vt:lpstr>
      <vt:lpstr>Common functions in xmsPANDA package</vt:lpstr>
      <vt:lpstr>Examples and manual</vt:lpstr>
      <vt:lpstr>xmsPANDA Manhattan plots: Y-axis corresponds to the –log10 (p-value); FDR cut-off is represented by the horizontal line</vt:lpstr>
      <vt:lpstr>PowerPoint Presentation</vt:lpstr>
      <vt:lpstr>PowerPoint Presentation</vt:lpstr>
      <vt:lpstr>Shinyapp for xmsPANDA v1.07.5 </vt:lpstr>
      <vt:lpstr>Upload input files</vt:lpstr>
      <vt:lpstr>Data preprocessing options - I</vt:lpstr>
      <vt:lpstr>Data preprocessing options - II</vt:lpstr>
      <vt:lpstr>Data preprocessing options - III</vt:lpstr>
      <vt:lpstr>Feature selection options</vt:lpstr>
      <vt:lpstr>Network analysis options</vt:lpstr>
      <vt:lpstr>Graphical options</vt:lpstr>
      <vt:lpstr>Click on ”Download results” to save the output</vt:lpstr>
      <vt:lpstr>Explanation for Output Files - I </vt:lpstr>
      <vt:lpstr>Explanation for Output Files - II </vt:lpstr>
      <vt:lpstr>Additional analysis -- interactive analysis</vt:lpstr>
      <vt:lpstr>Additional analysis -- Functional Class Scoring</vt:lpstr>
      <vt:lpstr>Additional analysis -- Metabolite Quantification Analysis</vt:lpstr>
      <vt:lpstr>Metabolite Quantification Analysis Results</vt:lpstr>
      <vt:lpstr>Correlations in metabolomics</vt:lpstr>
      <vt:lpstr>Correlation-based network analysis</vt:lpstr>
      <vt:lpstr>MetabNet (R package)</vt:lpstr>
      <vt:lpstr>Input files</vt:lpstr>
      <vt:lpstr>Summary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xmsPANDA</dc:title>
  <dc:subject/>
  <dc:creator>karan</dc:creator>
  <cp:keywords/>
  <dc:description/>
  <cp:lastModifiedBy>Microsoft Office User</cp:lastModifiedBy>
  <cp:revision>391</cp:revision>
  <dcterms:created xsi:type="dcterms:W3CDTF">2017-10-06T02:30:08Z</dcterms:created>
  <dcterms:modified xsi:type="dcterms:W3CDTF">2019-03-15T18:54:46Z</dcterms:modified>
  <cp:category/>
</cp:coreProperties>
</file>